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7"/>
  </p:notesMasterIdLst>
  <p:sldIdLst>
    <p:sldId id="859" r:id="rId2"/>
    <p:sldId id="1133" r:id="rId3"/>
    <p:sldId id="1134" r:id="rId4"/>
    <p:sldId id="1135" r:id="rId5"/>
    <p:sldId id="1213" r:id="rId6"/>
    <p:sldId id="1318" r:id="rId7"/>
    <p:sldId id="1136" r:id="rId8"/>
    <p:sldId id="1319" r:id="rId9"/>
    <p:sldId id="1137" r:id="rId10"/>
    <p:sldId id="1321" r:id="rId11"/>
    <p:sldId id="1322" r:id="rId12"/>
    <p:sldId id="1323" r:id="rId13"/>
    <p:sldId id="1324" r:id="rId14"/>
    <p:sldId id="1161" r:id="rId15"/>
    <p:sldId id="1162" r:id="rId16"/>
    <p:sldId id="1163" r:id="rId17"/>
    <p:sldId id="1326" r:id="rId18"/>
    <p:sldId id="1327" r:id="rId19"/>
    <p:sldId id="1328" r:id="rId20"/>
    <p:sldId id="1329" r:id="rId21"/>
    <p:sldId id="1330" r:id="rId22"/>
    <p:sldId id="1331" r:id="rId23"/>
    <p:sldId id="1164" r:id="rId24"/>
    <p:sldId id="1333" r:id="rId25"/>
    <p:sldId id="1332" r:id="rId26"/>
    <p:sldId id="1335" r:id="rId27"/>
    <p:sldId id="1334" r:id="rId28"/>
    <p:sldId id="1337" r:id="rId29"/>
    <p:sldId id="1338" r:id="rId30"/>
    <p:sldId id="1339" r:id="rId31"/>
    <p:sldId id="1340" r:id="rId32"/>
    <p:sldId id="1341" r:id="rId33"/>
    <p:sldId id="1342" r:id="rId34"/>
    <p:sldId id="1343" r:id="rId35"/>
    <p:sldId id="1336" r:id="rId36"/>
    <p:sldId id="1345" r:id="rId37"/>
    <p:sldId id="1276" r:id="rId38"/>
    <p:sldId id="1346" r:id="rId39"/>
    <p:sldId id="1347" r:id="rId40"/>
    <p:sldId id="1349" r:id="rId41"/>
    <p:sldId id="1350" r:id="rId42"/>
    <p:sldId id="1351" r:id="rId43"/>
    <p:sldId id="1348" r:id="rId44"/>
    <p:sldId id="1353" r:id="rId45"/>
    <p:sldId id="1354" r:id="rId46"/>
    <p:sldId id="1290" r:id="rId47"/>
    <p:sldId id="1291" r:id="rId48"/>
    <p:sldId id="1356" r:id="rId49"/>
    <p:sldId id="1357" r:id="rId50"/>
    <p:sldId id="1358" r:id="rId51"/>
    <p:sldId id="1359" r:id="rId52"/>
    <p:sldId id="1361" r:id="rId53"/>
    <p:sldId id="1362" r:id="rId54"/>
    <p:sldId id="1360" r:id="rId55"/>
    <p:sldId id="1364" r:id="rId56"/>
    <p:sldId id="1365" r:id="rId57"/>
    <p:sldId id="1368" r:id="rId58"/>
    <p:sldId id="1366" r:id="rId59"/>
    <p:sldId id="1367" r:id="rId60"/>
    <p:sldId id="1369" r:id="rId61"/>
    <p:sldId id="1370" r:id="rId62"/>
    <p:sldId id="1363" r:id="rId63"/>
    <p:sldId id="1372" r:id="rId64"/>
    <p:sldId id="1373" r:id="rId65"/>
    <p:sldId id="1374" r:id="rId66"/>
    <p:sldId id="1371" r:id="rId67"/>
    <p:sldId id="1376" r:id="rId68"/>
    <p:sldId id="1377" r:id="rId69"/>
    <p:sldId id="1304" r:id="rId70"/>
    <p:sldId id="1305" r:id="rId71"/>
    <p:sldId id="1379" r:id="rId72"/>
    <p:sldId id="1380" r:id="rId73"/>
    <p:sldId id="1381" r:id="rId74"/>
    <p:sldId id="1383" r:id="rId75"/>
    <p:sldId id="1384" r:id="rId76"/>
    <p:sldId id="1385" r:id="rId77"/>
    <p:sldId id="1386" r:id="rId78"/>
    <p:sldId id="1382" r:id="rId79"/>
    <p:sldId id="1253" r:id="rId80"/>
    <p:sldId id="1260" r:id="rId81"/>
    <p:sldId id="1387" r:id="rId82"/>
    <p:sldId id="1389" r:id="rId83"/>
    <p:sldId id="1390" r:id="rId84"/>
    <p:sldId id="1388" r:id="rId85"/>
    <p:sldId id="1391" r:id="rId86"/>
    <p:sldId id="1392" r:id="rId87"/>
    <p:sldId id="1393" r:id="rId88"/>
    <p:sldId id="1265" r:id="rId89"/>
    <p:sldId id="1268" r:id="rId90"/>
    <p:sldId id="1269" r:id="rId91"/>
    <p:sldId id="1270" r:id="rId92"/>
    <p:sldId id="1397" r:id="rId93"/>
    <p:sldId id="1394" r:id="rId94"/>
    <p:sldId id="1395" r:id="rId95"/>
    <p:sldId id="1396" r:id="rId9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928"/>
    <a:srgbClr val="FF9900"/>
    <a:srgbClr val="F36821"/>
    <a:srgbClr val="D9709E"/>
    <a:srgbClr val="FFFFFF"/>
    <a:srgbClr val="FEE2D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2683042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7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ART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4.eps" descr="id:2147488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050" y="836712"/>
            <a:ext cx="2124710" cy="40957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60854" y="1342771"/>
            <a:ext cx="11494992" cy="620832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latin typeface="MS Mincho"/>
                <a:cs typeface="Times New Roman" panose="02020603050405020304" pitchFamily="18" charset="0"/>
              </a:rPr>
              <a:t>❶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best artists know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what to leave out</a:t>
            </a:r>
            <a:r>
              <a:rPr lang="en-US" altLang="zh-CN" sz="2400">
                <a:solidFill>
                  <a:srgbClr val="F081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最好的艺术家懂得该舍去什么。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句使用了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疑问词＋不定式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结构，在句中作宾语。如：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showed me how to do the 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他给我展示怎样做这项工作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68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252" y="2257879"/>
            <a:ext cx="939800" cy="3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44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62692"/>
            <a:ext cx="11422984" cy="323040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12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疑问词＋不定式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结构可在句中作主语、宾语、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表语、宾语补足语等句子成分。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在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疑问词＋不定式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结构中，不定式必须用主动式而不能用被动式。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why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或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why not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后加不定式时，不定式省略符号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whether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后可以接不定式，而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不可以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en-US" altLang="zh-CN" sz="2400" smtClean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864550"/>
            <a:ext cx="2088232" cy="4105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4316903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When and where to go on an outing hasn’t been decided yet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还没有决定何时何地去郊游。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440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756309"/>
            <a:ext cx="11494992" cy="1217692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latin typeface="MS Mincho"/>
                <a:cs typeface="Times New Roman" panose="02020603050405020304" pitchFamily="18" charset="0"/>
              </a:rPr>
              <a:t>❷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Art is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not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what you see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but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what you make others see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艺术不是你看到什么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而是你让其他人看到什么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TS13.eps" descr="id:21474868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276872"/>
            <a:ext cx="939800" cy="3187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2060848"/>
            <a:ext cx="11494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not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...but...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不是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，而是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，连接并列的表语。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meal is not for 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but for all to enjoy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这顿饭不是为一个人所做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而是供所有人享用。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 should pay attention not to what they say but to what they do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你不应该注重他们说什么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而应该注重他们做什么。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07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52736"/>
            <a:ext cx="11422984" cy="144807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12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not...but...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可以连接并列的主语、宾语或表语；连接并列主语时，谓语的数适应于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就近原则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en-US" altLang="zh-CN" sz="2400" smtClean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864550"/>
            <a:ext cx="2088232" cy="4105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2704852"/>
            <a:ext cx="11422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was angry not because we were late but because we made a noise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他很生气不是因为我们迟到了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而是因为我们弄出了声响。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is not Tom but his brother that sings best in our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我们班歌唱得最好的不是汤姆而是他的弟弟。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881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1.EPS" descr="id:2147487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7230" y="1484784"/>
            <a:ext cx="2133952" cy="410914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53453" y="2852936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makes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striking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shows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figure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expression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fear...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最引人注目的是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它呈现出一个瘦弱的、面带恐惧神情的人物形象</a:t>
            </a: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2636912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9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733590"/>
            <a:ext cx="11662120" cy="653308"/>
          </a:xfrm>
          <a:prstGeom prst="rect">
            <a:avLst/>
          </a:prstGeom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人形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3454" y="4100879"/>
            <a:ext cx="11493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Even to this day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Lincoln is regarded as one of the most inspiring figures in the world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甚至直到今天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林肯仍被认为是世界上最鼓舞人心的人物之一。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911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81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984" y="951850"/>
            <a:ext cx="1035050" cy="35052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60854" y="3416176"/>
            <a:ext cx="11422984" cy="1733109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figure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认为，以为；计算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figure on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计划，打算；预料到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figure out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解决；计算出；弄明白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3140968"/>
            <a:ext cx="2088232" cy="410579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a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political figure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一位政治人物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one’s figure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保持体形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one’s figure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注意保持身材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her figure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on a diet recently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为了保持身材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她最近正在节食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754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figured out how much these books cost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你算出这些书要花多少钱了吗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frightened at the sight of the test paper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then I figured that I’d better just go all out and see what would happen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我看到试卷就害怕了。但后来我认为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我最好全力以赴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看看会发生什么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800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3453" y="1628800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view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art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should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shock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viewers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challenge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their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sense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reality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他认为艺术应该震撼观众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挑战他们对现实的认知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78582" y="1412776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挑战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挑战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激发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质疑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926685"/>
            <a:ext cx="11639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 does not like anyone challenging her authority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她不喜欢任何人挑战她的权威。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892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31812"/>
            <a:ext cx="11422984" cy="287325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challenge sb to sth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向某人挑战某事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challenge sb to do sth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向某人挑战做某事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beyond challenge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无与伦比，无可非议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face/meet the challenge of...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面对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迎接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的挑战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challenging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adj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有挑战性的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2088232" cy="4105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4122946"/>
            <a:ext cx="11494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Schools must meet the challenge of new technology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学校必须迎接新技术的挑战。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There will be many difficult and challenging days ahead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今后将有许多艰苦和充满挑战性的日子。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90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444" y="1591460"/>
            <a:ext cx="11449272" cy="1863418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unusual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use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colour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experts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think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Van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Gogh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mental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illness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affected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sense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高对色彩的运用很不寻常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这让专家们认为精神疾病可能影响了他的视觉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4199" y="1361943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affect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444" y="3496940"/>
            <a:ext cx="11449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Peter Taylor finds out how computers and the Internet are going to affect our lives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彼得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泰勒发现计算机和互联网将如何影响我们的生活。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People tend to think that the problem will never affect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人们往往认为这个问题绝不会影响到他们。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28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1530" y="733308"/>
            <a:ext cx="4464496" cy="504378"/>
          </a:xfrm>
          <a:prstGeom prst="rect">
            <a:avLst/>
          </a:prstGeom>
        </p:spPr>
      </p:pic>
      <p:pic>
        <p:nvPicPr>
          <p:cNvPr id="5" name="xb1.EPS" descr="id:21474871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980214"/>
            <a:ext cx="2133952" cy="41091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87524" y="3086624"/>
            <a:ext cx="11449272" cy="63755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really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like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artists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exhibition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我非常喜欢这个展览会上的艺术家们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kern="10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2852936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4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4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4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315" y="1340768"/>
            <a:ext cx="11495539" cy="557153"/>
          </a:xfrm>
          <a:prstGeom prst="rect">
            <a:avLst/>
          </a:prstGeom>
        </p:spPr>
      </p:pic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exhibition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076" y="3811922"/>
            <a:ext cx="11496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We rented out a large exhibition hall and we had 10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000 visitors show up for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我们租了一个大型展览厅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有一万名游客前来参观。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28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5819"/>
            <a:ext cx="11422984" cy="230318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effect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影响；效果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 an effect on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有影响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come into effect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生效；开始实施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take effect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开始起作用，见效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2088232" cy="4105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496940"/>
            <a:ext cx="11422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Good books have had an effect on me since my childhood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好书对我从小就产生了影响。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new law has come into effect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surely it will have an effect on the industry of the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新的法律已经生效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它肯定会对这个国家的工业产生影响。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555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易混辨析.eps" descr="id:21474880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8381" y="871216"/>
            <a:ext cx="1931035" cy="4495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affect/effect/influence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907544"/>
              </p:ext>
            </p:extLst>
          </p:nvPr>
        </p:nvGraphicFramePr>
        <p:xfrm>
          <a:off x="478582" y="1556792"/>
          <a:ext cx="112332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3859369092"/>
                    </a:ext>
                  </a:extLst>
                </a:gridCol>
                <a:gridCol w="9793088">
                  <a:extLst>
                    <a:ext uri="{9D8B030D-6E8A-4147-A177-3AD203B41FA5}">
                      <a16:colId xmlns:a16="http://schemas.microsoft.com/office/drawing/2014/main" val="37436091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059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affect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及物动词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主要指一时的影响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着重影响的动作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可指一般意义的影响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不分好坏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也可指不良影响。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70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effect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affect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effect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有时虽用作动词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但不表示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而表示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产生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8044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influence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主要指对行为、性格、观点等产生间接的或潜移默化的影响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可用作动词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或名词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通常不可数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但有时可与不定冠词连用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518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095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444" y="1582670"/>
            <a:ext cx="11449272" cy="1863418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also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took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drug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can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make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people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see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yellow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spots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just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like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stars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Starry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他还服用过一种药物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可以让人看到黄色的斑点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就像《星空》中的星星那样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4199" y="1361943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斑点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污渍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场所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444" y="3502749"/>
            <a:ext cx="11449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 was wearing a black skirt with white spots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她穿着一条黑底白点的裙子。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344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8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035050" cy="35052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60854" y="3862962"/>
            <a:ext cx="11422984" cy="592967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spotted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adj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有斑点的；有圆点的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4" y="3645024"/>
            <a:ext cx="2088232" cy="410579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8270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on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spot/scene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当场；在现场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spot sb doing...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发现某人正在做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police were on the spot/scene within a few minutes after the old man’s phone call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接到老人电话几分钟后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警察就赶到了现场。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spotted lying under the shade of a tree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有人发现他躺在树荫下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437112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saw a spotted horse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which struck his fancy and he bought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他看见一匹有斑点的马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颇为中意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就买了下来。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283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444" y="1581276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also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thought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Starry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Night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failure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他还认为《星空》是一幅失败的作品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4199" y="1340768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失败的事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444" y="2924944"/>
            <a:ext cx="114862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Failure is the mother of success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失败是成功之母。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failure of the company was a direct result of bad management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公司倒闭的直接原因是管理不善。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47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8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035050" cy="35052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60854" y="2289207"/>
            <a:ext cx="11422984" cy="1733109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fail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失败；未能；失灵；缺乏；辜负；无能为力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fail to do...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未能做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fail in...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在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方面失败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2034970"/>
            <a:ext cx="2088232" cy="410579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end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failure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以失败告终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 failure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978930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 failed to get into the art college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她没能进入这所艺术学院。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felt he would be failing in his duty if he did not report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他觉得如果他不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报告</a:t>
            </a:r>
            <a:endParaRPr lang="en-US" altLang="zh-CN" sz="240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此事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他就失职了。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127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444" y="1591460"/>
            <a:ext cx="11449272" cy="1863418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Many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experts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say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Scream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connected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Munch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mental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health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problems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which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caused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him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lot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pain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许多专家表示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《呐喊》与蒙克的心理健康问题有关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这些问题给他带来了很大的痛苦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4199" y="1361943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导致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使发生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事业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61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8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035050" cy="35052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cause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 sb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 sth for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给某人造成某事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common/major cause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主要原因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poor harvest caused prices to rise sharply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收成不好导致物价急剧上涨。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 indicates that drinking and driving is one of the most common causes of traffic accidents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调查显示酒后驾车是导致交通事故最常见的原因之一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326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444" y="1602451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Empire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Light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has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produced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different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reactions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viewers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观众对《灯之王国》的反应不同</a:t>
            </a:r>
            <a:r>
              <a:rPr lang="zh-CN" altLang="zh-CN" sz="2400" spc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4199" y="1361943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444" y="2924944"/>
            <a:ext cx="11449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 tried shaking him but there was no reaction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我试着摇晃他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但没有反应。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My immediate reaction was one of shock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我的第一反应是震惊。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351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89761"/>
            <a:ext cx="11422984" cy="2375297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react 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作出反应；回应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react 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作出反应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react against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反对；反抗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react with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与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起反应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2088232" cy="4105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496940"/>
            <a:ext cx="11494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 acid can react with a base to form a salt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酸可与碱起化学反应生成盐。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Local residents have reacted angrily to the news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当地居民对这一消息表示愤怒。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reacted strongly against the artistic conventions of his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他强烈反对他那个时代的艺术惯例。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3833324"/>
            <a:ext cx="11593288" cy="603788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exhibit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展品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展出，展览；展示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9850" y="3569419"/>
            <a:ext cx="2088232" cy="410579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on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在展出；展览中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an exhibition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举办展览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exhibition game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表演赛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collection of paintings by David Hockney is on exhibition at the Metropolitan Museum of 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霍克尼的一些画作正在大都会艺术博物馆展出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9322" y="4550179"/>
            <a:ext cx="11855847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exhibits were arranged according to schools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展品是依照流派陈列的。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Her paintings have been exhibited all over the world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她的绘画作品在世界各地展出。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653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XB3.eps" descr="id:2147488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2340610" cy="44958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 bwMode="auto">
          <a:xfrm>
            <a:off x="360444" y="2216052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figure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mouth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wide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open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letting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out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powerful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scream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那个人的嘴巴大张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发出一声有力的尖叫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2825" y="1988840"/>
            <a:ext cx="11151159" cy="598551"/>
            <a:chOff x="555339" y="1278285"/>
            <a:chExt cx="11151159" cy="598551"/>
          </a:xfrm>
        </p:grpSpPr>
        <p:pic>
          <p:nvPicPr>
            <p:cNvPr id="11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12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3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叫声等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加宽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衣服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566" y="3645024"/>
            <a:ext cx="93823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 the dog out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will you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把狗放出去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好吗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out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piercing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shriek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她发出一声刺耳的尖叫。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5928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85842"/>
            <a:ext cx="11422984" cy="1163038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 alone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更不用说　　　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 go of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放开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 sb down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让某人失望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	let sb in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让某人进来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2088232" cy="4105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2416820"/>
            <a:ext cx="11494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There isn’t enough room for us to live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let alone any guests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我们都没有足够的居住空间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更不用说客人了。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 had to work hard in order not to let my parents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为了不让我的父母失望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我不得不努力工作。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5278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XB4.eps" descr="id:2147488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047" y="836712"/>
            <a:ext cx="2332990" cy="44958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60854" y="1398423"/>
            <a:ext cx="11494992" cy="1814553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latin typeface="MS Mincho"/>
                <a:cs typeface="Times New Roman" panose="02020603050405020304" pitchFamily="18" charset="0"/>
              </a:rPr>
              <a:t>❶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 unusual use of colour has led experts to think that Van Gogh’s mental illness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may have affected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his sense of sight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高对色彩的运用很不寻常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这让专家们认为精神疾病可能影响了他的视觉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0048" y="3302982"/>
            <a:ext cx="114657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本句包含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情态动词＋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 done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句式，表示对过去发生的情况的推测。如：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George can’t have gone too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 coffee is still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乔治不可能走远。他的咖啡还是热的。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 should/ought to have helped Peter with his work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but I had a lot of things to do myself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我本应该帮彼得工作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但是我自己有很多事情要做。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904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4744"/>
            <a:ext cx="11422984" cy="408551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情态动词＋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 done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表示两种意义：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表示对过去情况的推测与估计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must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用于肯定句，意为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准是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一定（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了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can/could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用于否定句和疑问句，意为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不可能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不会（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了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可能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也许（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了吗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may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用于肯定句和否定句，意为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可能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也许（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了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可能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或许还没有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900094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4486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37805"/>
            <a:ext cx="11422984" cy="3443323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表示对过去行为的评价与态度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should/ought to have done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本来应该做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但却没有做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could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本来能做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却没有做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might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本来可以做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却没有做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needn’t have done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本来不必做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却做了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18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have arrived there on 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you were late 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你本应该准时到达那里的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但你又迟到了。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might have figured out the maths problem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had given her more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如果你给她更多的时间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她可能已经解决了那道数学问题。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have bought so much wine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five people came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你不必买那么多酒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只有五个人来了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428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圆角矩形 3"/>
              <p:cNvSpPr/>
              <p:nvPr/>
            </p:nvSpPr>
            <p:spPr bwMode="auto">
              <a:xfrm>
                <a:off x="360854" y="764704"/>
                <a:ext cx="11494992" cy="2515932"/>
              </a:xfrm>
              <a:prstGeom prst="roundRect">
                <a:avLst>
                  <a:gd name="adj" fmla="val 12728"/>
                </a:avLst>
              </a:prstGeom>
              <a:solidFill>
                <a:srgbClr val="FEE2D1"/>
              </a:solidFill>
              <a:ln w="19050" algn="ctr">
                <a:noFill/>
                <a:miter lim="800000"/>
              </a:ln>
            </p:spPr>
            <p:txBody>
              <a:bodyPr vert="horz" wrap="square" lIns="91440" tIns="45720" rIns="91440" bIns="45720" numCol="1" rtlCol="0" anchor="ctr" anchorCtr="0" compatLnSpc="1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>
                    <a:solidFill>
                      <a:srgbClr val="F08100"/>
                    </a:solidFill>
                    <a:latin typeface="MS Mincho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𝐖𝐡𝐚𝐭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𝐢𝐬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𝐬𝐭𝐫𝐚𝐧𝐠𝐞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主语从句</m:t>
                        </m:r>
                      </m:lim>
                    </m:limLow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is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 smtClean="0">
                            <a:solidFill>
                              <a:srgbClr val="F38928"/>
                            </a:solidFill>
                            <a:uFill>
                              <a:solidFill>
                                <a:srgbClr val="F38928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𝐚𝐛𝐨𝐯𝐞𝐭𝐡𝐞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𝐡𝐨𝐮𝐬𝐞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38928"/>
                                  </a:solidFill>
                                </a:u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𝐚𝐧𝐝𝐭𝐡𝐞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F38928"/>
                            </a:solidFill>
                            <a:uFill>
                              <a:solidFill>
                                <a:srgbClr val="F38928"/>
                              </a:solidFill>
                            </a:u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表语从句</m:t>
                        </m:r>
                      </m:lim>
                    </m:limLow>
                  </m:oMath>
                </a14:m>
                <a:r>
                  <a:rPr lang="en-US" altLang="zh-CN" sz="2400">
                    <a:solidFill>
                      <a:srgbClr val="F38928"/>
                    </a:solidFill>
                    <a:uFill>
                      <a:solidFill>
                        <a:srgbClr val="F38928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u="sng">
                    <a:solidFill>
                      <a:srgbClr val="F38928"/>
                    </a:solidFill>
                    <a:uFill>
                      <a:solidFill>
                        <a:srgbClr val="F38928"/>
                      </a:solidFill>
                    </a:uFill>
                    <a:cs typeface="Times New Roman" panose="02020603050405020304" pitchFamily="18" charset="0"/>
                  </a:rPr>
                  <a:t>tree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we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see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daytime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sky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full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of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brightness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and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soft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white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clouds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奇怪的是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在房子和树木之上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我们看到明亮的天空和柔软的白云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圆角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764704"/>
                <a:ext cx="11494992" cy="2515932"/>
              </a:xfrm>
              <a:prstGeom prst="roundRect">
                <a:avLst>
                  <a:gd name="adj" fmla="val 12728"/>
                </a:avLst>
              </a:prstGeom>
              <a:blipFill>
                <a:blip r:embed="rId2"/>
                <a:stretch>
                  <a:fillRect/>
                </a:stretch>
              </a:blipFill>
              <a:ln w="19050" algn="ctr">
                <a:noFill/>
                <a:miter lim="800000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内容占位符 3"/>
          <p:cNvSpPr>
            <a:spLocks noGrp="1"/>
          </p:cNvSpPr>
          <p:nvPr>
            <p:ph idx="1"/>
          </p:nvPr>
        </p:nvSpPr>
        <p:spPr>
          <a:xfrm>
            <a:off x="360854" y="337499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引导主语从句，并在从句中作主语；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引导表语从句，在从句中只起连接作用，不作句子成分。如：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that day was that my partner got lost and we all searched the mountain for him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 luck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那天发生的事情是我的同伴失踪了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我们都在上山找他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但没有找到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13.eps" descr="id:21474870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589273"/>
            <a:ext cx="977900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59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b1.EPS" descr="id:2147487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106" y="1628800"/>
            <a:ext cx="2133952" cy="41091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87524" y="2866797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Otherwise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would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difficult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attract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audience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attention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否则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要吸引观众的注意是很困难的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kern="100" dirty="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2636912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207121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否则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要不然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92696"/>
            <a:ext cx="11517156" cy="70618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8106" y="4172887"/>
            <a:ext cx="114586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Don’t start giving me problems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otherwise I’ll have to be very unpleasant indeed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不要开始给我找麻烦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否则我就不客气了。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9720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otherwise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用作连词时，有时表示一种含蓄的虚拟条件，用虚拟语气。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didn’t know his telephone number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 we would have telephoned 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我们不知道他的电话号码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我们就给他打电话了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TS14.eps" descr="id:21474870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080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44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56792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Well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past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Beijing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Opera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often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performed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stages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were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only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oil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lamps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过去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京剧经常在只点煤油灯的舞台上表演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3454" y="2798926"/>
            <a:ext cx="114932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 most exciting invitation was to perform on a TV programme called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Top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Pops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他受到的最令人激动的邀请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是去一个叫作《流行歌曲精选》的电视节目中表演。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 performs an important role in our organisation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她在我们的组织中扮演着重要的角色。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48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56792"/>
            <a:ext cx="11449272" cy="63755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very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talented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professional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他们都非常有才能并且很专业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有才能的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有天资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204864"/>
            <a:ext cx="114418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People wanted to know who this talented designer was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人们想知道这位天才设计师是谁。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Talented as he is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is not yet ready to turn professional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别看他有天分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他还没准备好转为职业选手。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9079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3203563"/>
            <a:ext cx="11593288" cy="1733109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performance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表演；演出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put on/give a performance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performer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表演者；演奏者；演员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知识拓展小.EPS" descr="id:2147487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9850" y="2996952"/>
            <a:ext cx="2088232" cy="410579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 well/badly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表现很好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 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...role in...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 one’s duty/promise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尽某人的责任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履行某人的承诺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engine seems to be performing well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这个引擎似乎运转正常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9998" y="4843026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famous singer will give a performance at the Grand Theatre next month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那位著名歌手下个月将在大剧院演出。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performer is good at performing comedies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这个演员很擅长表演喜剧。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562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3.eps" descr="id:21474880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2124710" cy="4083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53453" y="2178515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think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referring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fact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performers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often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very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high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voices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我认为你谈到的是表演者经常高声演唱这一事实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1957727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9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3453" y="3424932"/>
            <a:ext cx="114492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 the word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group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refers to different members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use a plural verb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group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这个词指不同的成员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动词用复数形式。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Our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observations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contain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grain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truth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我们的意见也许会有千虑一得之处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供你参考。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184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36919"/>
            <a:ext cx="11422984" cy="3443323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提到；谈到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 sb/sth to sb/sth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把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提交给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 to...as...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把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称作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reference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提及；参考；查阅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in/with reference 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关于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 reference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以备查阅；以供参考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36712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71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an example of what I refer to as an idiomatic pattern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这是我所说的惯用模式的一个例子。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doctor referred him to a heart specialist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他的医生把他转介绍给了一位心脏病专家。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was first mentioned in reference to brewing in the 9th century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这是在九世纪首次提到的关于酿酒的说法。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the phone number of that restaurant for future reference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写下那家餐厅的电话号码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以备将来参考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698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4.eps" descr="id:2147488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050" y="836712"/>
            <a:ext cx="2124710" cy="40957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60854" y="1342771"/>
            <a:ext cx="11494992" cy="620832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wish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I knew more about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我希望我对它们了解得更多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＋宾语从句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；希望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；要是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就好了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，往往表示与事实相反或不太可能实现的愿望。如：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I had been at my sister’s wedding last Tuesday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was on a business trip in New York then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要是我上周二参加了我姐姐的婚礼那该多好啊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但是当时我在纽约出差。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 wish I were you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我要是你该多好啊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1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275131"/>
            <a:ext cx="1127760" cy="38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65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5819"/>
            <a:ext cx="11422984" cy="230318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wish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后跟宾语从句时，从句中的谓语形式如下：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did/were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表示与现在事实相反的愿望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had done/been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表示与过去事实相反的愿望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would/could/might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＋动词原形（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表示与将来事实相反的愿望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）。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908720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2900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wished that you were coming with 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我真希望你能和我一起来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彼得。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wished she had studied hard when she was at school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她真希望自己在上学时就努力学习过。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I could do something more creative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我希望我能做一些更有创意的事情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5003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b1.EPS" descr="id:2147487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106" y="1412776"/>
            <a:ext cx="2133952" cy="41091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87524" y="2564904"/>
            <a:ext cx="11449272" cy="1940957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Inspired</a:t>
            </a: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struggles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deafness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composer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produced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some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amazing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pieces...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这位作曲家在与耳聋抗争中受到启发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创作了一些令人惊叹的作品</a:t>
            </a: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en-US" altLang="zh-CN" sz="2400" kern="100"/>
          </a:p>
        </p:txBody>
      </p:sp>
      <p:grpSp>
        <p:nvGrpSpPr>
          <p:cNvPr id="7" name="组合 6"/>
          <p:cNvGrpSpPr/>
          <p:nvPr/>
        </p:nvGrpSpPr>
        <p:grpSpPr>
          <a:xfrm>
            <a:off x="555339" y="2348880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85519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拼搏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11485848" cy="6193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8106" y="4437112"/>
            <a:ext cx="11458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She never gave up and struggled to lead an active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她从来没有放弃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努力过着一种积极的生活。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She will not give up her children without a struggle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她不会轻易放弃自己的孩子们。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419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74901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struggle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而奋斗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against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作斗争；为反对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而斗争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作斗争；与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并肩作战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to one’s feet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挣扎着站起来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been struggling against/with mental disease over the 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他一直在与精神疾病作斗争。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turned round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him struggling to his feet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当我转过身来时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我看见他挣扎着站了起来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3029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always have to struggle for a living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often struggle against/with the bad weather for a better harvest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even have to leave their hometowns and go to work in cities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struggling to increase their income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农民一直都得为了生存而努力。他们经常与恶劣的天气作斗争来争取好一点的收成。他们中的一些人甚至不得不离开家乡到大城市打工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努力增加他们的收入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8692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56792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...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how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people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would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respond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heard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first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当人们第一次听到这首曲子时会有什么反应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respond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827196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respond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作出反应；回答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How did they respond to the news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他们会对这个新闻作何反应呢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So far the police have refused to respond to their provocation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到目前为止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警方并未对他们的挑衅行为作出反应。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TS8.eps" descr="id:21474872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004807"/>
            <a:ext cx="998855" cy="3384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2598" y="5013176"/>
            <a:ext cx="11493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respond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主要用作不及物动词，若后接宾语应借助介词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；作及物动词时，后接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从句，可引出直接引语。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TS14.eps" descr="id:21474872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1661" y="5169115"/>
            <a:ext cx="1011555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0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4744"/>
            <a:ext cx="11422984" cy="180522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talent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天赋，才能；天才，有才能的人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have/show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talent for sth/for doing sth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表现出某方面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做某事的天赋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 talent show/contest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才艺表演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比赛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91468"/>
            <a:ext cx="2088232" cy="4105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8006" y="2996952"/>
            <a:ext cx="11507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Anyone who has a talent for music or loves singing can participate in the contest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任何有音乐天赋或喜欢唱歌的人都可以参加比赛。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5484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47819"/>
            <a:ext cx="11422984" cy="1733109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response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回答；反应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make a/no response to...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给予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没有回答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 response to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作为对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的回应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36712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668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 of people gave freely in response to the appeal for the victims of the earthquake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为响应救济地震灾民的呼吁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几百万人慷慨相助。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this teammate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operator responded immediately to the event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在队友的帮助下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操作员立即对该事件作出了反应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8622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65582"/>
            <a:ext cx="11449272" cy="1863418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audience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did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hesitate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applaud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loudly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famous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composer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walked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out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onto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stage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first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time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当这位著名作曲家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年来第一次走上舞台时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观众毫不犹豫地热烈鼓掌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犹豫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踌躇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374990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 few students hesitated to start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几个学生犹豫着不愿开始。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hesitated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then shook his head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refusing to meet her eyes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他犹豫起来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然后摇摇头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避开了她的目光。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Please don’t hesitate to contact me if you have any queries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如果您有任何疑问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请不要犹豫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立即联系我。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1130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not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毫不犹豫地做某事；尽管做某事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迟疑做某事；不愿做某事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 about/in/at/over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）某事犹豫不决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the kind of filmmaker who doesn’t hesitate to over-sentimentalise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他是那种煽起情来从不迟疑的电影制作人。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hesitate in this 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我对这项工作有所犹豫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123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93596"/>
            <a:ext cx="11422984" cy="123515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hesitation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犹豫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hesitant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adj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犹豫不决的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908720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pursue our dreams without hesitation and eventually we can succeed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我们必须毫不犹豫地追求我们的梦想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最终我们才能成功。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still are hesitant about their students’ reactions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他们依然对学生的反应持犹豫的态度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204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56792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final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joyous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note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signalled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symphony...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当最后一个欢快的音符宣告交响乐结束时</a:t>
            </a: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标志着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预示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标识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776860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 telephoned the lawyer and again got a busy signal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他打电话给律师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但还是听到占线的信号。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scandal surely signals the end of his political career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毫无疑问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这桩丑闻预示他的政治生涯就此结束。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935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77496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signal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signals/a signal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）发信号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danger/warning/traffic signal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一个危险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交通信号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signalled to me to remove the table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我母亲示意我把桌子移走。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signalled to Tom that it was time to leave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她向汤姆示意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说该离开了。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Chest pains can be a warning signal of heart problems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胸部疼痛可能是心脏病的报警信号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6178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易混辨析.eps" descr="id:21474880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8381" y="871216"/>
            <a:ext cx="1931035" cy="4495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10859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symbol/signal/sign/mark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51232"/>
              </p:ext>
            </p:extLst>
          </p:nvPr>
        </p:nvGraphicFramePr>
        <p:xfrm>
          <a:off x="334566" y="1484784"/>
          <a:ext cx="11418321" cy="4526103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1379454804"/>
                    </a:ext>
                  </a:extLst>
                </a:gridCol>
                <a:gridCol w="10266193">
                  <a:extLst>
                    <a:ext uri="{9D8B030D-6E8A-4147-A177-3AD203B41FA5}">
                      <a16:colId xmlns:a16="http://schemas.microsoft.com/office/drawing/2014/main" val="1194574199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034000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symbol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指符号、象征、标志等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常表示某种有深邃寓意的事物。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416629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signal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指为某一目的而有意识地发出的信号。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397477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记号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符号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symbol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告示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标志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侧重指用图形、文字等所表达的内容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另外还可指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征兆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迹象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47712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mark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普通用词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含义广泛。既可指为便于辨认而有意识地做的标记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又可指自然而然形成的标志或有别于其他事物的特征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也可用于指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分数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成绩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5417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4757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3.eps" descr="id:21474880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2124710" cy="4083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53453" y="2074873"/>
            <a:ext cx="11449272" cy="1863418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theatre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musical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director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Michael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Umlauf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joined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him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together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two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men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took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charge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orchestra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剧院音乐指挥迈克尔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奥姆洛夫也走上台和他一起指挥乐队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1844824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9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负责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3613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76470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free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charge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free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charge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charge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掌管；由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charge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表动作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 is free of charge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送货是免费的。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 is in the charge of Mr Bell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这个班由贝尔先生负责。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leaving the school in your charge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我这就把学校交给你掌管。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charge of the farm after his father’s death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他父亲死后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他负责管理这个农场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6663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11761"/>
            <a:ext cx="11422984" cy="1805226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charge 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）收费；指责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charge sb with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doing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accuse sb of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doing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指控某人犯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罪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charge sb money for sth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因某物收某人钱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36712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668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charged with causing a disturbance after the game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他被指控在比赛结束后制造骚乱。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charged the minister with neglecting her duty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他们指控部长玩忽职守。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restaurant charged $20 for dinner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这家餐厅的晚餐收费为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54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3453" y="1556792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best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part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atmosphere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concert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最好的部分就是音乐大厅的氛围</a:t>
            </a: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5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6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7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atmosphere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氛围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94875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talk between the two countries was in a friendly atmosphere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两国的谈判是在友好的气氛中进行的。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9694" y="4131602"/>
            <a:ext cx="105084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a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good/happy atmosphere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一个好的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快乐的氛围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 atmosphere of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一种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的气氛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lighten the atmosphere by doing 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通过做某事来缓和气氛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 atmosphere at lunch was relaxed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午餐时的气氛是轻松的。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TS8.eps" descr="id:21474867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9271" y="4365104"/>
            <a:ext cx="981075" cy="3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801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4.eps" descr="id:2147488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050" y="836712"/>
            <a:ext cx="2124710" cy="40957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60854" y="1377627"/>
            <a:ext cx="11494992" cy="2411413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latin typeface="MS Mincho"/>
                <a:cs typeface="Times New Roman" panose="02020603050405020304" pitchFamily="18" charset="0"/>
              </a:rPr>
              <a:t>❶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It was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not until Caroline Unger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one of the singers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took his arm and turned him to face the audience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the great man realised his symphony was a success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直到其中一名歌手卡洛琳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昂格尔挽起他的手臂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让他转向观众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这位伟人才意识到他的交响乐取得了成功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79078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句是强调句型，强调的是句子的时间状语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until Caroline Unger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singers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 his arm and turned him to face the audience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。若把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去掉，句意和结构仍然完整。如：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until then that I noticed the boy could see nothing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直到那时我才注意到那个男孩什么也看不见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3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0178" y="4005064"/>
            <a:ext cx="939800" cy="3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627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05666"/>
            <a:ext cx="11422984" cy="4655582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强调句型的基本结构为：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is/was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＋被强调部分＋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that/who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＋其他部分（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若被强调的是人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可用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若被强调的部分是其他时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一律用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强调句型的一般疑问句结构为：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Is/Was it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＋被强调部分＋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that/who...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强调句型的特殊疑问句结构为：特殊疑问词＋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is/was it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that/who...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？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not...until...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句型中的时间状语（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）进行强调时的结构为：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is/was not until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＋被强调部分＋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＋其他部分。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注意：本句型不能用于强调原句的谓语动词。如要强调谓语动词，可在原句基础上，在动词前加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does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或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did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00654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618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they who/that will have a meeting tomorrow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是他们明天要开会。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until she took off her dark glasses that I realised she was a film star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直到她摘下墨镜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我才意识到她是一个电影明星。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it in the street that my grandpa walked the dog yesterday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我爷爷昨天是在这条街上遛狗的吗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it that the police were in search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警察在找什么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4767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836712"/>
            <a:ext cx="11494992" cy="620832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latin typeface="MS Mincho"/>
                <a:cs typeface="Times New Roman" panose="02020603050405020304" pitchFamily="18" charset="0"/>
              </a:rPr>
              <a:t>❷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Read the story again </a:t>
            </a: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if needed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如果需要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再读一遍故事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618922"/>
            <a:ext cx="11494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本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句包含状语从句的省略结构，句中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 needed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相当于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 it is needed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While still at primary school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Rowan had already shown admirable acting talent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还在上小学时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罗恩就表现出令人赞叹的表演天分。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Film has a much shorter history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especially when compared to such art forms as music and painting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电影的历史要短得多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尤其是与音乐和绘画等艺术形式相比。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When necessary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 can look up the word in a dictionary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必要时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你可以在字典中查找这个单词。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73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798" y="1772816"/>
            <a:ext cx="1033780" cy="35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0723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975811"/>
            <a:ext cx="11422984" cy="1733109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在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while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when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as if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even if/though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though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although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until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once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unless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等引导的状语从句中，当状语从句的主语同主句的主语一致或从句的主语是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，且从句中含有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动词时，可以同时省略状语从句的主语和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动词。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764704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walking the 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were careless and it got loose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在遛狗的时候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你很粗心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小狗挣脱了牵引绳。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surprised to see 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professor gave us a warm welcome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虽然教授看到我们很惊讶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但还是热情地欢迎我们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338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圆角矩形 2"/>
              <p:cNvSpPr/>
              <p:nvPr/>
            </p:nvSpPr>
            <p:spPr bwMode="auto">
              <a:xfrm>
                <a:off x="360854" y="822705"/>
                <a:ext cx="11494992" cy="1814207"/>
              </a:xfrm>
              <a:prstGeom prst="roundRect">
                <a:avLst>
                  <a:gd name="adj" fmla="val 12728"/>
                </a:avLst>
              </a:prstGeom>
              <a:solidFill>
                <a:srgbClr val="FEE2D1"/>
              </a:solidFill>
              <a:ln w="19050" algn="ctr">
                <a:noFill/>
                <a:miter lim="800000"/>
              </a:ln>
            </p:spPr>
            <p:txBody>
              <a:bodyPr vert="horz" wrap="square" lIns="91440" tIns="45720" rIns="91440" bIns="45720" numCol="1" rtlCol="0" anchor="ctr" anchorCtr="0" compatLnSpc="1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>
                    <a:solidFill>
                      <a:srgbClr val="F08100"/>
                    </a:solidFill>
                    <a:latin typeface="MS Mincho"/>
                    <a:cs typeface="Times New Roman" panose="02020603050405020304" pitchFamily="18" charset="0"/>
                  </a:rPr>
                  <a:t>❸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But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Beethoven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continued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conducting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𝐡𝐢𝐬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𝐡𝐞𝐚𝐝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𝐛𝐮𝐫𝐢𝐞𝐝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𝐢𝐧𝐭𝐡𝐞𝐬𝐜𝐨𝐫𝐞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独立主格结构作状语</m:t>
                        </m:r>
                      </m:lim>
                    </m:limLow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但贝多芬的头还埋在乐谱里继续指挥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圆角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822705"/>
                <a:ext cx="11494992" cy="1814207"/>
              </a:xfrm>
              <a:prstGeom prst="roundRect">
                <a:avLst>
                  <a:gd name="adj" fmla="val 12728"/>
                </a:avLst>
              </a:prstGeom>
              <a:blipFill>
                <a:blip r:embed="rId2"/>
                <a:stretch>
                  <a:fillRect l="-212" b="-2349"/>
                </a:stretch>
              </a:blipFill>
              <a:ln w="19050" algn="ctr">
                <a:noFill/>
                <a:miter lim="800000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77273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独立主格结构是由名词或代词加上分词等构成的一种独立结构，在形式上与主句没有关系，在句中主要起状语作用，相当于一个状语从句。独立主格结构基本构成形式：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表示主动和正在进行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）＋过去分词（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表示被动和已完成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）＋动词不定式（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表示将要发生的动作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用来说明名词或代词的性质、特征或所处的状态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21655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distance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were eating grass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ears flapping lazily as they moved slowly over the plains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大象正在吃草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耳朵懒洋洋地拍打着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慢慢地在平原上移动。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screamed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tears streaming down his face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他拼命地叫喊着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眼泪扑簌簌地从他的面颊流下。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being no bus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to walk 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没有公共汽车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我们只好步行回家。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permitting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going to visit you tomorrow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天气允许的话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我们明天打算去看你。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things considered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invite him to your birthday party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所有的事情考虑在内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你最好邀请他参加你的生日聚会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352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task well finished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given a prize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任务圆满完成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我们被嘉奖。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 to come tomorrow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have to put off the meeting till next 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如果明天没人来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我们将把会议推迟到下周。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他手里拿着书走进教室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47258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b1.EPS" descr="id:2147487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106" y="1412776"/>
            <a:ext cx="2133952" cy="41091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87524" y="2658931"/>
            <a:ext cx="11449272" cy="1250485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appreciate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help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look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forward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hearing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from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我感谢你的帮助并期待收到你的来信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kern="100" dirty="0" smtClean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242088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85519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524" y="721574"/>
            <a:ext cx="11540330" cy="53942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4000996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 really need a magnifying glass to appreciate all the fine details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确实需要放大镜才能欣赏到一切细微之处。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Just like me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most tourists will stop here to appreciate the wonderful view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和我一样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大多数游客会在这里欣赏美景。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2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3.eps" descr="id:21474880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2124710" cy="40830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53453" y="2130177"/>
            <a:ext cx="11449272" cy="637551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best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artists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know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what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out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最好的艺术家懂得舍去什么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5339" y="1916832"/>
            <a:ext cx="11151159" cy="598551"/>
            <a:chOff x="555339" y="1278285"/>
            <a:chExt cx="11151159" cy="598551"/>
          </a:xfrm>
        </p:grpSpPr>
        <p:pic>
          <p:nvPicPr>
            <p:cNvPr id="7" name="教材原句S.EPS" descr="id:2147487282;FounderCES"/>
            <p:cNvPicPr/>
            <p:nvPr/>
          </p:nvPicPr>
          <p:blipFill rotWithShape="1">
            <a:blip r:embed="rId3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8" name="教材原句S.EPS" descr="id:2147487282;FounderCES"/>
            <p:cNvPicPr/>
            <p:nvPr/>
          </p:nvPicPr>
          <p:blipFill rotWithShape="1">
            <a:blip r:embed="rId3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9" name="教材原句S.EPS" descr="id:2147487163;FounderCES"/>
            <p:cNvPicPr/>
            <p:nvPr/>
          </p:nvPicPr>
          <p:blipFill rotWithShape="1">
            <a:blip r:embed="rId3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省去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遗漏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566" y="3092767"/>
            <a:ext cx="11512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You left out a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in the word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satisfaction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just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你刚才漏掉了单词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satisfaction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里的字母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2908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80284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I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appreciate it if...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，我将不胜感激。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appreciate it if you would like to teach me how to use the expression once more and I always appreciate your helping me with my English in the past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如果你愿意再次教我如何使用这个表达方式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我将不胜感激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我也一直非常感谢你在过去帮助我学习英语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3226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appreciate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后不接不定式，其后只能接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作宾语，而不能接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作宾语；且其后不直接跟从句，需先接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，再接从句，类似用法的动词还有：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appreciate it if you could let me know in advance whether or not you will 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如果你能提前让我知道你是否要来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我将不胜感激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TS14.eps" descr="id:21474873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19062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780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35647"/>
            <a:ext cx="11422984" cy="230318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appreciation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欣赏；感激；理解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in appreciation of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感激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appreciative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adj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感激的，感谢的；欣赏的，赏识的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 appreciative of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感激；欣赏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908720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50274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award is given in appreciation of her huge contribution to the film business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这个奖项是为感谢她对电影业做出的巨大贡献。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公司对我的努力十分赏识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65060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3453" y="1556792"/>
            <a:ext cx="11449272" cy="2476352"/>
          </a:xfrm>
          <a:prstGeom prst="roundRect">
            <a:avLst/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Some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think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crime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done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without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property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owner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permission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while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others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see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this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as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rich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form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non-traditional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cultural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expression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一些人认为如果未经业主许可就这样做是一种不法行为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而另一些人则把这看作一种丰富的非传统文化的表达形式。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339" y="1340768"/>
            <a:ext cx="11151159" cy="598551"/>
            <a:chOff x="555339" y="1278285"/>
            <a:chExt cx="11151159" cy="598551"/>
          </a:xfrm>
        </p:grpSpPr>
        <p:pic>
          <p:nvPicPr>
            <p:cNvPr id="8" name="教材原句S.EPS" descr="id:2147487282;FounderCES"/>
            <p:cNvPicPr/>
            <p:nvPr/>
          </p:nvPicPr>
          <p:blipFill rotWithShape="1">
            <a:blip r:embed="rId2"/>
            <a:srcRect l="3668" t="38852" r="22718" b="42104"/>
            <a:stretch/>
          </p:blipFill>
          <p:spPr>
            <a:xfrm>
              <a:off x="679748" y="1414575"/>
              <a:ext cx="9452098" cy="145278"/>
            </a:xfrm>
            <a:prstGeom prst="rect">
              <a:avLst/>
            </a:prstGeom>
          </p:spPr>
        </p:pic>
        <p:pic>
          <p:nvPicPr>
            <p:cNvPr id="9" name="教材原句S.EPS" descr="id:2147487282;FounderCES"/>
            <p:cNvPicPr/>
            <p:nvPr/>
          </p:nvPicPr>
          <p:blipFill rotWithShape="1">
            <a:blip r:embed="rId2"/>
            <a:srcRect l="77581"/>
            <a:stretch/>
          </p:blipFill>
          <p:spPr>
            <a:xfrm>
              <a:off x="10122321" y="1278285"/>
              <a:ext cx="1584177" cy="419828"/>
            </a:xfrm>
            <a:prstGeom prst="rect">
              <a:avLst/>
            </a:prstGeom>
          </p:spPr>
        </p:pic>
        <p:pic>
          <p:nvPicPr>
            <p:cNvPr id="10" name="教材原句S.EPS" descr="id:2147487163;FounderCES"/>
            <p:cNvPicPr/>
            <p:nvPr/>
          </p:nvPicPr>
          <p:blipFill rotWithShape="1">
            <a:blip r:embed="rId2"/>
            <a:srcRect r="98192" b="-43246"/>
            <a:stretch/>
          </p:blipFill>
          <p:spPr>
            <a:xfrm>
              <a:off x="555339" y="1287810"/>
              <a:ext cx="130250" cy="589026"/>
            </a:xfrm>
            <a:prstGeom prst="rect">
              <a:avLst/>
            </a:prstGeom>
          </p:spPr>
        </p:pic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许可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批准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3453" y="4077072"/>
            <a:ext cx="114492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•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With your permission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I’d like to ask your son a few questions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如果你允许的话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我想问你儿子几个问题。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4584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S8.EPS" descr="id:21474871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70" y="935354"/>
            <a:ext cx="1008112" cy="34215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ask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请求许可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）允许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one’s permission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在某人允许的情况下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permission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批准，许可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court found a company had used more than 50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videos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 information about 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000-plus users and 127 comments from Douyin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popular Chinese short video platform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permission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法院发现一家公司未经许可使用了中国流行的短视频平台抖音的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万多个视频、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万多名用户的个人信息和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条评论。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2790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124744"/>
            <a:ext cx="11422984" cy="2303181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permit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允许，许可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&amp;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vt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）成为可能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许可证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permit sb to do 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allow sb to do 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 允许某人做某事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permit sb 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allow sb sth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 允许某人做某事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weather/time permitting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天气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时间允许的话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908720"/>
            <a:ext cx="2088232" cy="4105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9184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security system will not permit you to enter without the correct password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在没有正确密码的情况下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安全系统不会允许你进入。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permitted me to visit the British Museum and other places of interest as long as I could make progress in English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只要我的英语有进步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我的父母就允许我参观大英博物馆和其他名胜古迹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271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B4.eps" descr="id:2147488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050" y="836712"/>
            <a:ext cx="2124710" cy="40957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60854" y="1404381"/>
            <a:ext cx="11494992" cy="1217692"/>
          </a:xfrm>
          <a:prstGeom prst="roundRect">
            <a:avLst>
              <a:gd name="adj" fmla="val 12728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08100"/>
                </a:solidFill>
                <a:cs typeface="Times New Roman" panose="02020603050405020304" pitchFamily="18" charset="0"/>
              </a:rPr>
              <a:t>It is believed that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graffiti in its modern form first became popular in the United States in the 1960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人们认为现代形式的涂鸦是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60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年代在美国开始流行起来的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It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believed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人们相信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是形式主语，后面的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从句才是真正的主语。此处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没有具体意义，而只是帮助把真正的主语移至句子末尾，使句子显得平衡。如：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obvious that people should have adequate rest in order to work hard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很显然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人们应该充分休息以便于努力工作。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shame that we failed to fulfil the task ahead of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我们没能提前完成任务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真是惭愧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4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717255"/>
            <a:ext cx="1073785" cy="36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534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25660"/>
            <a:ext cx="11422984" cy="4013394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常见的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充当形式主语的句式有：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＋形容词（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possible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strange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natural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important...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＋形容词（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nice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wise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brave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polite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friendly 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）＋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of sb to do sth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＋过去分词（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said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thought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believed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hoped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reported...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＋不及物动词（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seem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occur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happen...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 be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＋名词短语（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 pity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 wonder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an honour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no wonder...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从句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764704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3327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strange that he should have taken the books without the owner’s permission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奇怪的是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他没有得到主人的许可竟然就拿走了这些书。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nice of you to offer me a seat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你真是太好了给我让座。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drama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人们认为该剧的情节非常有趣。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you are letting things get you down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看上去你快要累趴下了。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an honour that I have been chosen to give a speech on behalf of my school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被选中代表我的学校做演讲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我很荣幸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304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7922" y="501198"/>
            <a:ext cx="4322296" cy="547172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 smtClean="0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583322"/>
              </p:ext>
            </p:extLst>
          </p:nvPr>
        </p:nvGraphicFramePr>
        <p:xfrm>
          <a:off x="360854" y="1628800"/>
          <a:ext cx="11485848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909816">
                  <a:extLst>
                    <a:ext uri="{9D8B030D-6E8A-4147-A177-3AD203B41FA5}">
                      <a16:colId xmlns:a16="http://schemas.microsoft.com/office/drawing/2014/main" val="3877271427"/>
                    </a:ext>
                  </a:extLst>
                </a:gridCol>
                <a:gridCol w="10576032">
                  <a:extLst>
                    <a:ext uri="{9D8B030D-6E8A-4147-A177-3AD203B41FA5}">
                      <a16:colId xmlns:a16="http://schemas.microsoft.com/office/drawing/2014/main" val="3943890340"/>
                    </a:ext>
                  </a:extLst>
                </a:gridCol>
              </a:tblGrid>
              <a:tr h="12527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从句中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引导词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引导名词从句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在句子中不作成分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引导宾语从句时可以省略。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whether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是否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在宾语从句中可互换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但在其他名词从句中只能用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whether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连接代词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whom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等在从句中作主语、宾语、表语或定语等成分。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连接副词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等在从句中作状语。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told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travels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faster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sound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老师告诉我们光比声音速度快。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Whether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climbing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depends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明天是否去爬山取决于天气。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respected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everyone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community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这也就是为什么社区中的每一个人都应该尊敬这位老年人。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7661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88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60854" y="1052736"/>
            <a:ext cx="11422984" cy="5153537"/>
          </a:xfrm>
          <a:prstGeom prst="roundRect">
            <a:avLst>
              <a:gd name="adj" fmla="val 5328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be/feel left out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受冷落；觉得被忽视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leave...alone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不去打扰（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）；让（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）独自待着；别碰（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aside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不予考虑；搁置一边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behind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留下；忘带；遗留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for...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动身去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off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停止；中断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over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留下；剩下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leave sb doing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让某人一直处于某种状态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be left over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剩下；残留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知识拓展小.EPS" descr="id:2147487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91468"/>
            <a:ext cx="2088232" cy="41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4734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0795"/>
              </p:ext>
            </p:extLst>
          </p:nvPr>
        </p:nvGraphicFramePr>
        <p:xfrm>
          <a:off x="478582" y="836712"/>
          <a:ext cx="11305257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1551702">
                  <a:extLst>
                    <a:ext uri="{9D8B030D-6E8A-4147-A177-3AD203B41FA5}">
                      <a16:colId xmlns:a16="http://schemas.microsoft.com/office/drawing/2014/main" val="2003162266"/>
                    </a:ext>
                  </a:extLst>
                </a:gridCol>
                <a:gridCol w="1256140">
                  <a:extLst>
                    <a:ext uri="{9D8B030D-6E8A-4147-A177-3AD203B41FA5}">
                      <a16:colId xmlns:a16="http://schemas.microsoft.com/office/drawing/2014/main" val="2281772458"/>
                    </a:ext>
                  </a:extLst>
                </a:gridCol>
                <a:gridCol w="8497415">
                  <a:extLst>
                    <a:ext uri="{9D8B030D-6E8A-4147-A177-3AD203B41FA5}">
                      <a16:colId xmlns:a16="http://schemas.microsoft.com/office/drawing/2014/main" val="314359372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名词从句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的类别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主语从句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主语从句多放在主句谓语动词之前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构成为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主语从句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谓语动词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作形式主语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常见的结构有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adj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名词短语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过去分词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seems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appears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happens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等不及物动词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said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他说的是真的。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clear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smoking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harmful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吸烟很明显对我们有害。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pity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你不能和我们一起真的太遗憾了。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said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meeting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been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till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据说会议推迟到下周了。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seems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worried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他似乎很担心自己的健康。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87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75396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513454"/>
              </p:ext>
            </p:extLst>
          </p:nvPr>
        </p:nvGraphicFramePr>
        <p:xfrm>
          <a:off x="334566" y="781956"/>
          <a:ext cx="11449271" cy="5666232"/>
        </p:xfrm>
        <a:graphic>
          <a:graphicData uri="http://schemas.openxmlformats.org/drawingml/2006/table">
            <a:tbl>
              <a:tblPr firstRow="1" firstCol="1" bandRow="1"/>
              <a:tblGrid>
                <a:gridCol w="1273159">
                  <a:extLst>
                    <a:ext uri="{9D8B030D-6E8A-4147-A177-3AD203B41FA5}">
                      <a16:colId xmlns:a16="http://schemas.microsoft.com/office/drawing/2014/main" val="2704325071"/>
                    </a:ext>
                  </a:extLst>
                </a:gridCol>
                <a:gridCol w="1103105">
                  <a:extLst>
                    <a:ext uri="{9D8B030D-6E8A-4147-A177-3AD203B41FA5}">
                      <a16:colId xmlns:a16="http://schemas.microsoft.com/office/drawing/2014/main" val="3868172989"/>
                    </a:ext>
                  </a:extLst>
                </a:gridCol>
                <a:gridCol w="9073007">
                  <a:extLst>
                    <a:ext uri="{9D8B030D-6E8A-4147-A177-3AD203B41FA5}">
                      <a16:colId xmlns:a16="http://schemas.microsoft.com/office/drawing/2014/main" val="358461179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名词从句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的类别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表语</a:t>
                      </a:r>
                      <a:endParaRPr lang="en-US" altLang="zh-CN" sz="22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表语从句跟在系动词后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构成为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系动词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表语从句。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引导的表语从句强调原因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引导的表语从句强调结果。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looks/seems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if/as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though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opinion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我认为我们应该先完成作业。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sky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covered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天空满是乌云。看起来就要下雨了。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汤姆早上起床晚了。这也是为什么他上课晚了。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catch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early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他迟到是因为没有赶上早班车。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16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35491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226211"/>
              </p:ext>
            </p:extLst>
          </p:nvPr>
        </p:nvGraphicFramePr>
        <p:xfrm>
          <a:off x="334566" y="781956"/>
          <a:ext cx="11449271" cy="5669280"/>
        </p:xfrm>
        <a:graphic>
          <a:graphicData uri="http://schemas.openxmlformats.org/drawingml/2006/table">
            <a:tbl>
              <a:tblPr firstRow="1" firstCol="1" bandRow="1"/>
              <a:tblGrid>
                <a:gridCol w="1273159">
                  <a:extLst>
                    <a:ext uri="{9D8B030D-6E8A-4147-A177-3AD203B41FA5}">
                      <a16:colId xmlns:a16="http://schemas.microsoft.com/office/drawing/2014/main" val="2704325071"/>
                    </a:ext>
                  </a:extLst>
                </a:gridCol>
                <a:gridCol w="1391137">
                  <a:extLst>
                    <a:ext uri="{9D8B030D-6E8A-4147-A177-3AD203B41FA5}">
                      <a16:colId xmlns:a16="http://schemas.microsoft.com/office/drawing/2014/main" val="3868172989"/>
                    </a:ext>
                  </a:extLst>
                </a:gridCol>
                <a:gridCol w="8784975">
                  <a:extLst>
                    <a:ext uri="{9D8B030D-6E8A-4147-A177-3AD203B41FA5}">
                      <a16:colId xmlns:a16="http://schemas.microsoft.com/office/drawing/2014/main" val="358461179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名词从句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宾语从句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句式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及物动词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宾语从句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介词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宾语从句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作形式宾语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宾语从句后置。常用的动词有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consider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有些动词不能直接跟宾语从句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需要借助形式宾语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。常见的有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dislike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appreciate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seen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film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他告诉我们他已经看过这部电影。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worried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whether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我们担心他是否安全。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teacher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made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clear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that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would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have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test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tomorrow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老师明确表示我们明天有个考试。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16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10113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440322"/>
              </p:ext>
            </p:extLst>
          </p:nvPr>
        </p:nvGraphicFramePr>
        <p:xfrm>
          <a:off x="334566" y="781956"/>
          <a:ext cx="11449271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273159">
                  <a:extLst>
                    <a:ext uri="{9D8B030D-6E8A-4147-A177-3AD203B41FA5}">
                      <a16:colId xmlns:a16="http://schemas.microsoft.com/office/drawing/2014/main" val="2704325071"/>
                    </a:ext>
                  </a:extLst>
                </a:gridCol>
                <a:gridCol w="1391137">
                  <a:extLst>
                    <a:ext uri="{9D8B030D-6E8A-4147-A177-3AD203B41FA5}">
                      <a16:colId xmlns:a16="http://schemas.microsoft.com/office/drawing/2014/main" val="3868172989"/>
                    </a:ext>
                  </a:extLst>
                </a:gridCol>
                <a:gridCol w="8784975">
                  <a:extLst>
                    <a:ext uri="{9D8B030D-6E8A-4147-A177-3AD203B41FA5}">
                      <a16:colId xmlns:a16="http://schemas.microsoft.com/office/drawing/2014/main" val="358461179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名词从句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同位语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跟在名词后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对名词的内容进行解释说明。常见的名词有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fact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idea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news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doubt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suggestion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truth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belief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evidence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surprised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汤姆获得一等奖让我们很吃惊。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passed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driving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exciting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他通过驾驶考试太让人兴奋了。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have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no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idea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where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comes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from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我不知道他从哪来。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16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3180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66014"/>
              </p:ext>
            </p:extLst>
          </p:nvPr>
        </p:nvGraphicFramePr>
        <p:xfrm>
          <a:off x="334566" y="884664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281166">
                  <a:extLst>
                    <a:ext uri="{9D8B030D-6E8A-4147-A177-3AD203B41FA5}">
                      <a16:colId xmlns:a16="http://schemas.microsoft.com/office/drawing/2014/main" val="3735262752"/>
                    </a:ext>
                  </a:extLst>
                </a:gridCol>
                <a:gridCol w="10240114">
                  <a:extLst>
                    <a:ext uri="{9D8B030D-6E8A-4147-A177-3AD203B41FA5}">
                      <a16:colId xmlns:a16="http://schemas.microsoft.com/office/drawing/2014/main" val="22999307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的区别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9BC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两者都可引导名词从句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区别是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只起连接作用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在句中不作任何成分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也无具体意思。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除了其引导作用外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还在从句中作主语、宾语、表语、定语等成分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said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meeting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surprised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greatly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他在会上说的让我们大吃一惊。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said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他们说他们明天会举办一个生日派对。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134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756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名词从句的语序：英语中任何一种名词从句的语序都用陈述语序，即：主语＋谓语＋其他成分。如：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was happening that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我不知道那时发生了什么事。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we should go hasn’t been decided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我们应该去哪儿还没有决定。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question is whether she could finish the job in so short a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问题是她是否能在如此短的时间内完成这项工作。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by no means clear what the local government will do with the buildings of poor quality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当地政府将如何处理劣质建筑显然是很清楚的。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They’ve reached an agreement on how the bonuses are to be divided later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对于后面的奖金如何分配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他们已经达成共识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44850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否定转移现象：在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等动词后的宾语从句若是否定的，就将否定词转移到主句的谓语动词上，主句的主语必须是第一人称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think your answers are right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我认为你的回答不对。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wh-ever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引导名词从句表示泛指，含有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之意，有时也表示疑问；而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则表示特指意义。如：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 did this will sooner or later be caught and will be punished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不管是谁做这件事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早晚会被抓住并受到惩罚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76443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whatever he told 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我相信他和我说的一切。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what he told 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我相信他和我说的。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另外，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wh-ever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还可引导让步状语从句。如：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 you 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obey the law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who you 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obey the law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无论你是谁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你都必须遵守法律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73849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692696"/>
            <a:ext cx="4938420" cy="5145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412776"/>
            <a:ext cx="7820007" cy="38388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年版《普通高中课程标准》首次提出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。英语学科核心素养由语言能力、文化意识、思维品质和学习能力构成。随之而来，以后的英语考试将更加坚持能力立意，突出核心素养的考查。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下文就是围绕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学习能力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这一学科素养展开的。旨在提高学生分析和解决问题的能力。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人与社会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学习能力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58391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Sandra Marshall showed a talent and love for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York native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Sandra owes her passion for art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her thirst for learning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childhood trips into New York City to visit the museums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galleries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Sandra received a Bachelor of Arts degree from Arizona State University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worked as a portrait painter and mural artist but turned to food art when her daughter declared she would no longer eat meat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Sandra started exploring with fruits and vegetables to make cooking more fun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was inspired by the colours of 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write stories about her dinnertime art pieces so her children would see the magic in produce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60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leave the matter aside for a moment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让我们暂时把这件事放在一边。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Washington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他动身前往华盛顿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把孩子们留给了他们的母亲。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personal view is that they should leave for Shanghai in October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她个人认为他们应该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月份动身去上海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always leave me alone at home doing homework every weekend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我的父母每周末都把我一个人留在家里做作业。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他没收到派对的邀请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感觉受到了冷落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5788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Sandra opened a studio called Be...An Artist Studio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welcomed artists to come and learn many different types of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 nights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sculpting nights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entertainment and eventually a cooking school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came together and helped to bring the community creating together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featured on many television networks displaying her passions for the arts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Sandra began posting her creations on social media which led to her first published book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Veggie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9837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Sandra closed her studio to expand and bring art to more people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also gave her more time to create and explore the town art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her food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Sandra hosted painting events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with thousands of people at her large Be...An Artist events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 National Football League’s owners meeting in 2019 where she painted with the NFL owners and their families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Sandra is now working with schools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the joy of creating to children and their families with her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 For All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 programmes that are supported by the sales of her food art books and grants given to the schools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 alone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painted with thousands of children and their families over Zoom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94343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句型解读.eps" descr="id:21474885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2011680" cy="394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圆角矩形 3"/>
              <p:cNvSpPr/>
              <p:nvPr/>
            </p:nvSpPr>
            <p:spPr bwMode="auto">
              <a:xfrm>
                <a:off x="360854" y="1484784"/>
                <a:ext cx="11494992" cy="3227537"/>
              </a:xfrm>
              <a:prstGeom prst="roundRect">
                <a:avLst>
                  <a:gd name="adj" fmla="val 12728"/>
                </a:avLst>
              </a:prstGeom>
              <a:solidFill>
                <a:srgbClr val="FEE2D1"/>
              </a:solidFill>
              <a:ln w="19050" algn="ctr">
                <a:noFill/>
                <a:miter lim="800000"/>
              </a:ln>
            </p:spPr>
            <p:txBody>
              <a:bodyPr vert="horz" wrap="square" lIns="91440" tIns="45720" rIns="91440" bIns="45720" numCol="1" rtlCol="0" anchor="ctr" anchorCtr="0" compatLnSpc="1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𝐀𝐟𝐭𝐞𝐫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𝐒𝐚𝐧𝐝𝐫𝐚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𝐫𝐞𝐜𝐞𝐢𝐯𝐞𝐝𝐚𝐁𝐚𝐜𝐡𝐞𝐥𝐨𝐫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𝐨𝐟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𝐀𝐫𝐭𝐬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en-US" altLang="zh-CN" sz="2400">
                    <a:solidFill>
                      <a:srgbClr val="F081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degree</a:t>
                </a:r>
                <a:r>
                  <a:rPr lang="zh-CN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from</a:t>
                </a:r>
                <a:r>
                  <a:rPr lang="zh-CN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Arizona</a:t>
                </a:r>
                <a:r>
                  <a:rPr lang="zh-CN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State</a:t>
                </a:r>
                <a:r>
                  <a:rPr lang="zh-CN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cs typeface="Times New Roman" panose="02020603050405020304" pitchFamily="18" charset="0"/>
                  </a:rPr>
                  <a:t>University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sz="2400" b="1" i="1" smtClean="0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lim>
                        <m:r>
                          <a:rPr lang="en-US" altLang="zh-CN" sz="2400" b="1" i="1" smtClean="0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lim>
                    </m:limLow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she worked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as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portrait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painter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and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mural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artist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but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turned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to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food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art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400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𝐰𝐡𝐞𝐧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𝐡𝐞𝐫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𝐝𝐚𝐮𝐠𝐡𝐭𝐞𝐫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𝐝𝐞𝐜𝐥𝐚𝐫𝐞𝐝</m:t>
                            </m:r>
                            <m:r>
                              <a:rPr lang="en-US" altLang="zh-CN" sz="240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  <m:limLow>
                      <m:limLowPr>
                        <m:ctrlPr>
                          <a:rPr lang="zh-CN" altLang="zh-CN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𝐬𝐡𝐞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𝐰𝐨𝐮𝐥𝐝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𝐧𝐨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𝐥𝐨𝐧𝐠𝐞𝐫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𝐞𝐚𝐭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𝐦𝐞𝐚𝐭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圆角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484784"/>
                <a:ext cx="11494992" cy="3227537"/>
              </a:xfrm>
              <a:prstGeom prst="roundRect">
                <a:avLst>
                  <a:gd name="adj" fmla="val 12728"/>
                </a:avLst>
              </a:prstGeom>
              <a:blipFill>
                <a:blip r:embed="rId3"/>
                <a:stretch>
                  <a:fillRect/>
                </a:stretch>
              </a:blipFill>
              <a:ln w="19050" algn="ctr">
                <a:noFill/>
                <a:miter lim="800000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850915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Sandra received a Bachelor of Arts degree from Arizona State University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her daughter declared she would no longer eat meat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no longer eat meat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是省略了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的宾语从句，作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declared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分析.eps" descr="id:21474885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7060" y="908720"/>
            <a:ext cx="640080" cy="303530"/>
          </a:xfrm>
          <a:prstGeom prst="rect">
            <a:avLst/>
          </a:prstGeom>
        </p:spPr>
      </p:pic>
      <p:pic>
        <p:nvPicPr>
          <p:cNvPr id="5" name="译文.eps" descr="id:21474885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70096"/>
            <a:ext cx="64008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09276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Sandra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从亚利桑那州立大学获得文学学士学位后，她曾担任肖像画家和壁画艺术家，但当她的女儿宣布她不再吃肉时，她转向了食品艺术。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33449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才能；天赋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owe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归功于；欠（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热情，激情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portrait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肖像，画像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娱乐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display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展示，显示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host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expand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扩大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sb11.eps" descr="id:21474886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7562" y="889239"/>
            <a:ext cx="1901825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4818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34775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declare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 longer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feature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为特色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publish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成千上万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sb12.eps" descr="id:21474886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6794" y="764704"/>
            <a:ext cx="1901825" cy="47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0915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8390</Words>
  <Application>Microsoft Office PowerPoint</Application>
  <PresentationFormat>自定义</PresentationFormat>
  <Paragraphs>463</Paragraphs>
  <Slides>95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95</vt:i4>
      </vt:variant>
    </vt:vector>
  </HeadingPairs>
  <TitlesOfParts>
    <vt:vector size="107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459</cp:revision>
  <dcterms:created xsi:type="dcterms:W3CDTF">2020-11-06T05:24:00Z</dcterms:created>
  <dcterms:modified xsi:type="dcterms:W3CDTF">2025-11-07T01:06:59Z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